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27"/>
  </p:notesMasterIdLst>
  <p:sldIdLst>
    <p:sldId id="412" r:id="rId2"/>
    <p:sldId id="359" r:id="rId3"/>
    <p:sldId id="420" r:id="rId4"/>
    <p:sldId id="423" r:id="rId5"/>
    <p:sldId id="422" r:id="rId6"/>
    <p:sldId id="413" r:id="rId7"/>
    <p:sldId id="414" r:id="rId8"/>
    <p:sldId id="415" r:id="rId9"/>
    <p:sldId id="416" r:id="rId10"/>
    <p:sldId id="417" r:id="rId11"/>
    <p:sldId id="418" r:id="rId12"/>
    <p:sldId id="419" r:id="rId13"/>
    <p:sldId id="424" r:id="rId14"/>
    <p:sldId id="425" r:id="rId15"/>
    <p:sldId id="426" r:id="rId16"/>
    <p:sldId id="427" r:id="rId17"/>
    <p:sldId id="430" r:id="rId18"/>
    <p:sldId id="431" r:id="rId19"/>
    <p:sldId id="432" r:id="rId20"/>
    <p:sldId id="428" r:id="rId21"/>
    <p:sldId id="434" r:id="rId22"/>
    <p:sldId id="429" r:id="rId23"/>
    <p:sldId id="435" r:id="rId24"/>
    <p:sldId id="436" r:id="rId25"/>
    <p:sldId id="437" r:id="rId26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A569"/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70" autoAdjust="0"/>
    <p:restoredTop sz="98017" autoAdjust="0"/>
  </p:normalViewPr>
  <p:slideViewPr>
    <p:cSldViewPr>
      <p:cViewPr>
        <p:scale>
          <a:sx n="80" d="100"/>
          <a:sy n="80" d="100"/>
        </p:scale>
        <p:origin x="-952" y="-2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888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AU"/>
          </a:p>
        </p:txBody>
      </p:sp>
      <p:sp>
        <p:nvSpPr>
          <p:cNvPr id="22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0152C7E-10D1-F144-9A4D-C61469F04A52}" type="slidenum">
              <a:rPr lang="en-AU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02651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In this chapter we turn our attention specifically to buffer overflow attacks.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type of attack is one of the most common attacks seen and results from careless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programming in applications. A look at the list of vulnerability advisories from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organizations such as CERT or SANS continue to include a significant number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buffer overflow  or heap overflow  exploits, including a number of serious, remotely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exploitable vulnerabilities. Similarly, several of the items in the CWE/SANS Top 25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Most Dangerous Software Errors list, Risky Resource Management category,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buffer overflow variants. These can result in exploits to both operating systems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common applications, and still comprise the majority of exploits in widely deployed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exploit toolkits [VEEN12]. Yet this type of attack has been known since it was first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widely used by the Morris Internet Worm in 1988, and techniques for preventing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its occurrence are well known and documented. </a:t>
            </a: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>
                <a:solidFill>
                  <a:srgbClr val="000000"/>
                </a:solidFill>
              </a:rPr>
              <a:pPr/>
              <a:t>1</a:t>
            </a:fld>
            <a:endParaRPr lang="en-AU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8C2A999-AC46-FC4C-9789-057F9C4D83D7}" type="slidenum">
              <a:rPr lang="en-AU"/>
              <a:pPr/>
              <a:t>2</a:t>
            </a:fld>
            <a:endParaRPr lang="en-AU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We begin with an introduction to the basics of buffer overflow. Then we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present details of the classic stack buffer overflow. This includes a discussion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how functions store their local variables on the stack and the consequence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attempting to store more data in them than there is space available. We continue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with an overview of the purpose and design of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shellcode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, which is the custom code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injected by an attacker and to which control is transferred as a result of the buffer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overflow.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Next we consider ways of defending against buffer overflow attacks. We start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with the obvious approach of preventing them by not writing code that is vulnerable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to buffer overflows in the first place. However, given the large, existing body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of buggy code, we also need to consider hardware and software mechanisms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can detect and thwart buffer overflow attacks. These include mechanisms to protect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executable address space, techniques to detect stack modifications, and approaches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that randomize the address space layout to hinder successful execution of these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attacks.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Finally, we briefly survey some of the other overflow techniques, including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+mn-ea"/>
                <a:cs typeface="+mn-cs"/>
              </a:rPr>
              <a:t>return to system call and heap overflows, and mention defenses against these.</a:t>
            </a: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endParaRPr lang="en-US" dirty="0" smtClean="0"/>
          </a:p>
          <a:p>
            <a:endParaRPr lang="en-US" dirty="0">
              <a:latin typeface="Times" pitchFamily="-110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ransition xmlns:p14="http://schemas.microsoft.com/office/powerpoint/2010/main" spd="slow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err="1" smtClean="0"/>
              <a:t>gdb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44935" y="197945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prstClr val="white"/>
              </a:solidFill>
              <a:latin typeface="Arial" pitchFamily="-107" charset="0"/>
            </a:endParaRP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breakpoints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Breakpoints can be used to stop the program run in the middle, </a:t>
            </a:r>
            <a:r>
              <a:rPr lang="en-US" dirty="0" smtClean="0"/>
              <a:t>at a </a:t>
            </a:r>
            <a:r>
              <a:rPr lang="en-US" dirty="0"/>
              <a:t>designated point. The simplest way is the command “break .”</a:t>
            </a:r>
          </a:p>
          <a:p>
            <a:r>
              <a:rPr lang="en-US" dirty="0"/>
              <a:t>This sets a breakpoint at a specified file-line pair:</a:t>
            </a:r>
          </a:p>
          <a:p>
            <a:pPr marL="0" indent="0">
              <a:buNone/>
            </a:pPr>
            <a:r>
              <a:rPr lang="en-US" dirty="0" smtClean="0"/>
              <a:t>	(</a:t>
            </a:r>
            <a:r>
              <a:rPr lang="en-US" dirty="0" err="1"/>
              <a:t>gdb</a:t>
            </a:r>
            <a:r>
              <a:rPr lang="en-US" dirty="0"/>
              <a:t>) break file1.c:6</a:t>
            </a:r>
          </a:p>
          <a:p>
            <a:pPr lvl="1"/>
            <a:r>
              <a:rPr lang="en-US" dirty="0"/>
              <a:t> This sets a breakpoint at line 6 , of file1.c . Now, if  the </a:t>
            </a:r>
            <a:r>
              <a:rPr lang="en-US" dirty="0" smtClean="0"/>
              <a:t>program ever </a:t>
            </a:r>
            <a:r>
              <a:rPr lang="en-US" dirty="0"/>
              <a:t>reaches that location when running, the program will </a:t>
            </a:r>
            <a:r>
              <a:rPr lang="en-US" dirty="0" smtClean="0"/>
              <a:t>pause and </a:t>
            </a:r>
            <a:r>
              <a:rPr lang="en-US" dirty="0"/>
              <a:t>prompt you for another command.</a:t>
            </a:r>
          </a:p>
          <a:p>
            <a:r>
              <a:rPr lang="en-US" dirty="0" smtClean="0"/>
              <a:t>Tip: </a:t>
            </a:r>
            <a:r>
              <a:rPr lang="en-US" dirty="0"/>
              <a:t>You can set as many breakpoints as you want, and the </a:t>
            </a:r>
            <a:r>
              <a:rPr lang="en-US" dirty="0" smtClean="0"/>
              <a:t>program should </a:t>
            </a:r>
            <a:r>
              <a:rPr lang="en-US" dirty="0"/>
              <a:t>stop execution if it reaches any of them.</a:t>
            </a:r>
          </a:p>
        </p:txBody>
      </p:sp>
    </p:spTree>
    <p:extLst>
      <p:ext uri="{BB962C8B-B14F-4D97-AF65-F5344CB8AC3E}">
        <p14:creationId xmlns:p14="http://schemas.microsoft.com/office/powerpoint/2010/main" val="2625061795"/>
      </p:ext>
    </p:extLst>
  </p:cSld>
  <p:clrMapOvr>
    <a:masterClrMapping/>
  </p:clrMapOvr>
  <p:transition xmlns:p14="http://schemas.microsoft.com/office/powerpoint/2010/main"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breakpoints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You can also tell </a:t>
            </a:r>
            <a:r>
              <a:rPr lang="en-US" dirty="0" err="1"/>
              <a:t>gdb</a:t>
            </a:r>
            <a:r>
              <a:rPr lang="en-US" dirty="0"/>
              <a:t>  to break at a particular function. </a:t>
            </a:r>
            <a:r>
              <a:rPr lang="en-US" dirty="0" smtClean="0"/>
              <a:t>Suppose you </a:t>
            </a:r>
            <a:r>
              <a:rPr lang="en-US" dirty="0"/>
              <a:t>have a function my </a:t>
            </a:r>
            <a:r>
              <a:rPr lang="en-US" dirty="0" err="1"/>
              <a:t>func</a:t>
            </a:r>
            <a:r>
              <a:rPr lang="en-US" dirty="0"/>
              <a:t> 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/>
              <a:t>my </a:t>
            </a:r>
            <a:r>
              <a:rPr lang="en-US" dirty="0" err="1"/>
              <a:t>func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a, char *b);</a:t>
            </a:r>
          </a:p>
          <a:p>
            <a:r>
              <a:rPr lang="en-US" dirty="0"/>
              <a:t> You can break anytime this function is called: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(</a:t>
            </a:r>
            <a:r>
              <a:rPr lang="en-US" dirty="0" err="1"/>
              <a:t>gdb</a:t>
            </a:r>
            <a:r>
              <a:rPr lang="en-US" dirty="0"/>
              <a:t>) break my </a:t>
            </a:r>
            <a:r>
              <a:rPr lang="en-US" dirty="0" err="1"/>
              <a:t>func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324275"/>
      </p:ext>
    </p:extLst>
  </p:cSld>
  <p:clrMapOvr>
    <a:masterClrMapping/>
  </p:clrMapOvr>
  <p:transition xmlns:p14="http://schemas.microsoft.com/office/powerpoint/2010/main"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Continue and step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 Once you’ve set a breakpoint, you can try using the </a:t>
            </a:r>
            <a:r>
              <a:rPr lang="en-US" dirty="0" smtClean="0"/>
              <a:t>run  </a:t>
            </a:r>
            <a:r>
              <a:rPr lang="en-US" dirty="0"/>
              <a:t>command again. This time, it should stop where you tell it </a:t>
            </a:r>
            <a:r>
              <a:rPr lang="en-US" dirty="0" smtClean="0"/>
              <a:t>to (</a:t>
            </a:r>
            <a:r>
              <a:rPr lang="en-US" dirty="0"/>
              <a:t>unless a fatal error occurs before reaching that point)</a:t>
            </a:r>
            <a:r>
              <a:rPr lang="en-US" dirty="0" smtClean="0"/>
              <a:t>. You </a:t>
            </a:r>
            <a:r>
              <a:rPr lang="en-US" dirty="0"/>
              <a:t>can proceed onto the next breakpoint by </a:t>
            </a:r>
            <a:r>
              <a:rPr lang="en-US" dirty="0" smtClean="0"/>
              <a:t>typing “</a:t>
            </a:r>
            <a:r>
              <a:rPr lang="en-US" dirty="0"/>
              <a:t>continue” (Typing run again would restart the </a:t>
            </a:r>
            <a:r>
              <a:rPr lang="en-US" dirty="0" smtClean="0"/>
              <a:t>program from </a:t>
            </a:r>
            <a:r>
              <a:rPr lang="en-US" dirty="0"/>
              <a:t>the beginning, which isn’t very useful.)</a:t>
            </a:r>
          </a:p>
          <a:p>
            <a:pPr marL="0" indent="0">
              <a:buNone/>
            </a:pPr>
            <a:r>
              <a:rPr lang="en-US" dirty="0" smtClean="0"/>
              <a:t>	(</a:t>
            </a:r>
            <a:r>
              <a:rPr lang="en-US" dirty="0" err="1"/>
              <a:t>gdb</a:t>
            </a:r>
            <a:r>
              <a:rPr lang="en-US" dirty="0"/>
              <a:t>) continue</a:t>
            </a:r>
          </a:p>
          <a:p>
            <a:r>
              <a:rPr lang="en-US" dirty="0"/>
              <a:t>You can single-step (execute just the next line of code) </a:t>
            </a:r>
            <a:r>
              <a:rPr lang="en-US" dirty="0" smtClean="0"/>
              <a:t>by typing </a:t>
            </a:r>
            <a:r>
              <a:rPr lang="en-US" dirty="0"/>
              <a:t>“step.” This gives you really fine-grained control </a:t>
            </a:r>
            <a:r>
              <a:rPr lang="en-US" dirty="0" smtClean="0"/>
              <a:t>over how </a:t>
            </a:r>
            <a:r>
              <a:rPr lang="en-US" dirty="0"/>
              <a:t>the program proceeds. You can do this a lot...</a:t>
            </a:r>
          </a:p>
          <a:p>
            <a:pPr marL="0" indent="0">
              <a:buNone/>
            </a:pPr>
            <a:r>
              <a:rPr lang="en-US" dirty="0" smtClean="0"/>
              <a:t>	(</a:t>
            </a:r>
            <a:r>
              <a:rPr lang="en-US" dirty="0" err="1"/>
              <a:t>gdb</a:t>
            </a:r>
            <a:r>
              <a:rPr lang="en-US" dirty="0"/>
              <a:t>) step</a:t>
            </a:r>
          </a:p>
        </p:txBody>
      </p:sp>
    </p:spTree>
    <p:extLst>
      <p:ext uri="{BB962C8B-B14F-4D97-AF65-F5344CB8AC3E}">
        <p14:creationId xmlns:p14="http://schemas.microsoft.com/office/powerpoint/2010/main" val="2627518690"/>
      </p:ext>
    </p:extLst>
  </p:cSld>
  <p:clrMapOvr>
    <a:masterClrMapping/>
  </p:clrMapOvr>
  <p:transition xmlns:p14="http://schemas.microsoft.com/office/powerpoint/2010/main"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www.exploit-db.com</a:t>
            </a:r>
            <a:r>
              <a:rPr lang="en-US" dirty="0"/>
              <a:t>/papers/13205/</a:t>
            </a:r>
          </a:p>
        </p:txBody>
      </p:sp>
    </p:spTree>
    <p:extLst>
      <p:ext uri="{BB962C8B-B14F-4D97-AF65-F5344CB8AC3E}">
        <p14:creationId xmlns:p14="http://schemas.microsoft.com/office/powerpoint/2010/main" val="3637040014"/>
      </p:ext>
    </p:extLst>
  </p:cSld>
  <p:clrMapOvr>
    <a:masterClrMapping/>
  </p:clrMapOvr>
  <p:transition xmlns:p14="http://schemas.microsoft.com/office/powerpoint/2010/main"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firstprog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#include &lt;</a:t>
            </a:r>
            <a:r>
              <a:rPr lang="en-US" dirty="0" err="1" smtClean="0"/>
              <a:t>stdio.h</a:t>
            </a:r>
            <a:r>
              <a:rPr lang="en-US" dirty="0" smtClean="0"/>
              <a:t>&gt;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/>
              <a:t>i</a:t>
            </a:r>
            <a:r>
              <a:rPr lang="en-US" dirty="0" err="1" smtClean="0"/>
              <a:t>nt</a:t>
            </a:r>
            <a:r>
              <a:rPr lang="en-US" dirty="0" smtClean="0"/>
              <a:t> main()</a:t>
            </a:r>
          </a:p>
          <a:p>
            <a:pPr marL="0" indent="0">
              <a:buNone/>
            </a:pPr>
            <a:r>
              <a:rPr lang="en-US" dirty="0" smtClean="0"/>
              <a:t>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	for(</a:t>
            </a:r>
            <a:r>
              <a:rPr lang="en-US" dirty="0" err="1" smtClean="0"/>
              <a:t>i</a:t>
            </a:r>
            <a:r>
              <a:rPr lang="en-US" dirty="0" smtClean="0"/>
              <a:t>=0; </a:t>
            </a:r>
            <a:r>
              <a:rPr lang="en-US" dirty="0" err="1" smtClean="0"/>
              <a:t>i</a:t>
            </a:r>
            <a:r>
              <a:rPr lang="en-US" dirty="0" smtClean="0"/>
              <a:t>&lt;10; </a:t>
            </a:r>
            <a:r>
              <a:rPr lang="en-US" dirty="0" err="1" smtClean="0"/>
              <a:t>i</a:t>
            </a:r>
            <a:r>
              <a:rPr lang="en-US" dirty="0" smtClean="0"/>
              <a:t>++)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printf</a:t>
            </a:r>
            <a:r>
              <a:rPr lang="en-US" dirty="0" smtClean="0"/>
              <a:t>(“hello, world!\n”);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3801414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Demo</a:t>
            </a:r>
            <a:endParaRPr lang="en-US" b="1" dirty="0">
              <a:ln w="31550" cmpd="sng">
                <a:gradFill>
                  <a:gsLst>
                    <a:gs pos="25000">
                      <a:schemeClr val="accent1">
                        <a:shade val="25000"/>
                        <a:satMod val="190000"/>
                      </a:schemeClr>
                    </a:gs>
                    <a:gs pos="80000">
                      <a:schemeClr val="accent1">
                        <a:tint val="75000"/>
                        <a:satMod val="19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rgbClr val="FFFFFF"/>
              </a:solidFill>
              <a:effectLst>
                <a:outerShdw blurRad="41275" dist="12700" dir="120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4008" y="1628800"/>
            <a:ext cx="3898776" cy="5040560"/>
          </a:xfrm>
        </p:spPr>
        <p:txBody>
          <a:bodyPr>
            <a:normAutofit/>
          </a:bodyPr>
          <a:lstStyle/>
          <a:p>
            <a:r>
              <a:rPr lang="en-US" dirty="0" smtClean="0"/>
              <a:t>Format letter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 : octal</a:t>
            </a:r>
          </a:p>
          <a:p>
            <a:pPr lvl="1"/>
            <a:r>
              <a:rPr lang="en-US" dirty="0"/>
              <a:t>x</a:t>
            </a:r>
            <a:r>
              <a:rPr lang="en-US" dirty="0" smtClean="0"/>
              <a:t> : hexadecimal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 : base-10 decimal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 : binary</a:t>
            </a:r>
          </a:p>
          <a:p>
            <a:r>
              <a:rPr lang="en-US" dirty="0" smtClean="0"/>
              <a:t>Size letter</a:t>
            </a:r>
          </a:p>
          <a:p>
            <a:pPr lvl="1"/>
            <a:r>
              <a:rPr lang="en-US" dirty="0" smtClean="0"/>
              <a:t>b </a:t>
            </a:r>
            <a:r>
              <a:rPr lang="en-US" dirty="0"/>
              <a:t>: </a:t>
            </a:r>
            <a:r>
              <a:rPr lang="en-US" dirty="0" smtClean="0"/>
              <a:t>a single byte</a:t>
            </a:r>
            <a:endParaRPr lang="en-US" dirty="0"/>
          </a:p>
          <a:p>
            <a:pPr lvl="1"/>
            <a:r>
              <a:rPr lang="en-US" dirty="0" smtClean="0"/>
              <a:t>h : a </a:t>
            </a:r>
            <a:r>
              <a:rPr lang="en-US" dirty="0" err="1" smtClean="0"/>
              <a:t>halfword</a:t>
            </a:r>
            <a:r>
              <a:rPr lang="en-US" dirty="0" smtClean="0"/>
              <a:t> (2 bytes)</a:t>
            </a:r>
            <a:endParaRPr lang="en-US" dirty="0"/>
          </a:p>
          <a:p>
            <a:pPr lvl="1"/>
            <a:r>
              <a:rPr lang="en-US" dirty="0" smtClean="0"/>
              <a:t>w </a:t>
            </a:r>
            <a:r>
              <a:rPr lang="en-US" dirty="0"/>
              <a:t>: </a:t>
            </a:r>
            <a:r>
              <a:rPr lang="en-US" dirty="0" smtClean="0"/>
              <a:t>a word (4 bytes)</a:t>
            </a:r>
            <a:endParaRPr lang="en-US" dirty="0"/>
          </a:p>
          <a:p>
            <a:pPr lvl="1"/>
            <a:r>
              <a:rPr lang="en-US" dirty="0" smtClean="0"/>
              <a:t>g </a:t>
            </a:r>
            <a:r>
              <a:rPr lang="en-US" dirty="0"/>
              <a:t>: </a:t>
            </a:r>
            <a:r>
              <a:rPr lang="en-US" dirty="0" smtClean="0"/>
              <a:t>a giant (8 bytes)</a:t>
            </a:r>
          </a:p>
          <a:p>
            <a:r>
              <a:rPr lang="en-US" dirty="0" smtClean="0"/>
              <a:t>For example: x/8xb </a:t>
            </a:r>
          </a:p>
          <a:p>
            <a:pPr lvl="1"/>
            <a:r>
              <a:rPr lang="en-US" dirty="0" smtClean="0"/>
              <a:t>8</a:t>
            </a:r>
          </a:p>
          <a:p>
            <a:pPr lvl="1"/>
            <a:r>
              <a:rPr lang="en-US" dirty="0" smtClean="0"/>
              <a:t>Hexadecimal</a:t>
            </a:r>
          </a:p>
          <a:p>
            <a:pPr lvl="1"/>
            <a:r>
              <a:rPr lang="en-US" dirty="0" smtClean="0"/>
              <a:t> bytes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1752600"/>
            <a:ext cx="389877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en-US" smtClean="0"/>
              <a:t>list</a:t>
            </a:r>
          </a:p>
          <a:p>
            <a:r>
              <a:rPr lang="en-US" smtClean="0"/>
              <a:t>disassemble</a:t>
            </a:r>
          </a:p>
          <a:p>
            <a:r>
              <a:rPr lang="en-US" smtClean="0"/>
              <a:t>break</a:t>
            </a:r>
          </a:p>
          <a:p>
            <a:r>
              <a:rPr lang="en-US" smtClean="0"/>
              <a:t>Run</a:t>
            </a:r>
          </a:p>
          <a:p>
            <a:r>
              <a:rPr lang="en-US" smtClean="0"/>
              <a:t>info register eip</a:t>
            </a:r>
          </a:p>
          <a:p>
            <a:r>
              <a:rPr lang="en-US" smtClean="0"/>
              <a:t>x </a:t>
            </a:r>
            <a:r>
              <a:rPr lang="mr-IN" smtClean="0"/>
              <a:t>–</a:t>
            </a:r>
            <a:r>
              <a:rPr lang="en-US" smtClean="0"/>
              <a:t> examine memory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68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instruction</a:t>
            </a:r>
          </a:p>
          <a:p>
            <a:pPr lvl="1"/>
            <a:r>
              <a:rPr lang="en-US" dirty="0" smtClean="0"/>
              <a:t>Example: x/2i $</a:t>
            </a:r>
            <a:r>
              <a:rPr lang="en-US" dirty="0" err="1" smtClean="0"/>
              <a:t>eip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521801"/>
      </p:ext>
    </p:extLst>
  </p:cSld>
  <p:clrMapOvr>
    <a:masterClrMapping/>
  </p:clrMapOvr>
  <p:transition xmlns:p14="http://schemas.microsoft.com/office/powerpoint/2010/main"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/>
              <a:t>General-purpose registers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dirty="0" smtClean="0"/>
              <a:t>-- temporary variables</a:t>
            </a:r>
          </a:p>
          <a:p>
            <a:r>
              <a:rPr lang="en-US" i="1" dirty="0" smtClean="0"/>
              <a:t>EAX</a:t>
            </a:r>
            <a:r>
              <a:rPr lang="en-US" dirty="0" smtClean="0"/>
              <a:t> : Accumulator</a:t>
            </a:r>
          </a:p>
          <a:p>
            <a:r>
              <a:rPr lang="en-US" i="1" dirty="0" smtClean="0"/>
              <a:t>ECX</a:t>
            </a:r>
            <a:r>
              <a:rPr lang="en-US" dirty="0" smtClean="0"/>
              <a:t>: Counter</a:t>
            </a:r>
          </a:p>
          <a:p>
            <a:r>
              <a:rPr lang="en-US" i="1" dirty="0" smtClean="0"/>
              <a:t>EDX</a:t>
            </a:r>
            <a:r>
              <a:rPr lang="en-US" dirty="0" smtClean="0"/>
              <a:t>: Data</a:t>
            </a:r>
          </a:p>
          <a:p>
            <a:r>
              <a:rPr lang="en-US" i="1" dirty="0" smtClean="0"/>
              <a:t>EBX</a:t>
            </a:r>
            <a:r>
              <a:rPr lang="en-US" dirty="0" smtClean="0"/>
              <a:t>: 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032673"/>
      </p:ext>
    </p:extLst>
  </p:cSld>
  <p:clrMapOvr>
    <a:masterClrMapping/>
  </p:clrMapOvr>
  <p:transition xmlns:p14="http://schemas.microsoft.com/office/powerpoint/2010/main"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/>
              <a:t>General-purpose registers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dirty="0" smtClean="0"/>
              <a:t>-- pointers and indexes</a:t>
            </a:r>
          </a:p>
          <a:p>
            <a:r>
              <a:rPr lang="en-US" i="1" dirty="0" smtClean="0"/>
              <a:t>ESP</a:t>
            </a:r>
            <a:r>
              <a:rPr lang="en-US" dirty="0" smtClean="0"/>
              <a:t>: Stack pointer</a:t>
            </a:r>
          </a:p>
          <a:p>
            <a:r>
              <a:rPr lang="en-US" i="1" dirty="0" smtClean="0"/>
              <a:t>EBP</a:t>
            </a:r>
            <a:r>
              <a:rPr lang="en-US" dirty="0" smtClean="0"/>
              <a:t>: Base pointer</a:t>
            </a:r>
          </a:p>
          <a:p>
            <a:r>
              <a:rPr lang="en-US" i="1" dirty="0" smtClean="0"/>
              <a:t>ESI</a:t>
            </a:r>
            <a:r>
              <a:rPr lang="en-US" dirty="0" smtClean="0"/>
              <a:t>: Source index</a:t>
            </a:r>
          </a:p>
          <a:p>
            <a:r>
              <a:rPr lang="en-US" i="1" dirty="0" smtClean="0"/>
              <a:t>EDI</a:t>
            </a:r>
            <a:r>
              <a:rPr lang="en-US" dirty="0" smtClean="0"/>
              <a:t>: Destination index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561971"/>
      </p:ext>
    </p:extLst>
  </p:cSld>
  <p:clrMapOvr>
    <a:masterClrMapping/>
  </p:clrMapOvr>
  <p:transition xmlns:p14="http://schemas.microsoft.com/office/powerpoint/2010/main"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EIP</a:t>
            </a:r>
            <a:r>
              <a:rPr lang="en-US" dirty="0" smtClean="0"/>
              <a:t>: Instruction pointer</a:t>
            </a:r>
          </a:p>
          <a:p>
            <a:pPr lvl="1"/>
            <a:r>
              <a:rPr lang="en-US" dirty="0" smtClean="0"/>
              <a:t>Point to current instruction the processor is reading</a:t>
            </a:r>
          </a:p>
          <a:p>
            <a:r>
              <a:rPr lang="en-US" i="1" dirty="0" smtClean="0"/>
              <a:t>EFLAGS</a:t>
            </a:r>
            <a:r>
              <a:rPr lang="en-US" dirty="0" smtClean="0"/>
              <a:t>: bit flags</a:t>
            </a:r>
          </a:p>
          <a:p>
            <a:pPr lvl="1"/>
            <a:r>
              <a:rPr lang="en-US" dirty="0" smtClean="0"/>
              <a:t>For comparisons and memory segmentation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807321"/>
      </p:ext>
    </p:extLst>
  </p:cSld>
  <p:clrMapOvr>
    <a:masterClrMapping/>
  </p:clrMapOvr>
  <p:transition xmlns:p14="http://schemas.microsoft.com/office/powerpoint/2010/main"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GB" dirty="0" smtClean="0"/>
              <a:t>What is </a:t>
            </a:r>
            <a:r>
              <a:rPr kumimoji="1" lang="en-GB" dirty="0" err="1" smtClean="0"/>
              <a:t>gdb</a:t>
            </a:r>
            <a:endParaRPr kumimoji="1" lang="en-AU" sz="3600" dirty="0"/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395536" y="2060848"/>
            <a:ext cx="8229600" cy="4525963"/>
          </a:xfrm>
        </p:spPr>
        <p:txBody>
          <a:bodyPr>
            <a:normAutofit fontScale="77500" lnSpcReduction="20000"/>
          </a:bodyPr>
          <a:lstStyle/>
          <a:p>
            <a:r>
              <a:rPr lang="en-US" sz="3600" dirty="0"/>
              <a:t> “GNU Debugger”</a:t>
            </a:r>
          </a:p>
          <a:p>
            <a:r>
              <a:rPr lang="en-US" sz="3600" dirty="0"/>
              <a:t>A debugger for several languages, including C and C++</a:t>
            </a:r>
          </a:p>
          <a:p>
            <a:r>
              <a:rPr lang="en-US" sz="3600" dirty="0"/>
              <a:t>It allows you to inspect what the program is doing at a </a:t>
            </a:r>
            <a:r>
              <a:rPr lang="en-US" sz="3600" dirty="0" smtClean="0"/>
              <a:t>certain point </a:t>
            </a:r>
            <a:r>
              <a:rPr lang="en-US" sz="3600" dirty="0"/>
              <a:t>during execution.</a:t>
            </a:r>
          </a:p>
          <a:p>
            <a:r>
              <a:rPr lang="en-US" sz="3600" dirty="0"/>
              <a:t>Errors like segmentation faults may be easier to find with </a:t>
            </a:r>
            <a:r>
              <a:rPr lang="en-US" sz="3600" dirty="0" smtClean="0"/>
              <a:t>the help </a:t>
            </a:r>
            <a:r>
              <a:rPr lang="en-US" sz="3600" dirty="0"/>
              <a:t>of </a:t>
            </a:r>
            <a:r>
              <a:rPr lang="en-US" sz="3600" dirty="0" err="1"/>
              <a:t>gdb</a:t>
            </a:r>
            <a:r>
              <a:rPr lang="en-US" sz="3600" dirty="0"/>
              <a:t>.</a:t>
            </a:r>
          </a:p>
          <a:p>
            <a:r>
              <a:rPr lang="en-US" sz="3600" dirty="0"/>
              <a:t>http://</a:t>
            </a:r>
            <a:r>
              <a:rPr lang="en-US" sz="3600" dirty="0" err="1"/>
              <a:t>sourceware.org</a:t>
            </a:r>
            <a:r>
              <a:rPr lang="en-US" sz="3600" dirty="0"/>
              <a:t>/</a:t>
            </a:r>
            <a:r>
              <a:rPr lang="en-US" sz="3600" dirty="0" err="1"/>
              <a:t>gdb</a:t>
            </a:r>
            <a:r>
              <a:rPr lang="en-US" sz="3600" dirty="0"/>
              <a:t>/</a:t>
            </a:r>
            <a:r>
              <a:rPr lang="en-US" sz="3600" dirty="0" smtClean="0"/>
              <a:t>current/</a:t>
            </a:r>
            <a:r>
              <a:rPr lang="en-US" sz="3600" dirty="0" err="1" smtClean="0"/>
              <a:t>onlinedocs</a:t>
            </a:r>
            <a:r>
              <a:rPr lang="en-US" sz="3600" dirty="0"/>
              <a:t>/</a:t>
            </a:r>
            <a:r>
              <a:rPr lang="en-US" sz="3600" dirty="0" err="1"/>
              <a:t>gdb</a:t>
            </a:r>
            <a:r>
              <a:rPr lang="en-US" sz="3600" dirty="0"/>
              <a:t> </a:t>
            </a:r>
            <a:r>
              <a:rPr lang="en-US" sz="3600" dirty="0" err="1"/>
              <a:t>toc.html</a:t>
            </a:r>
            <a:r>
              <a:rPr lang="en-US" sz="3600" dirty="0"/>
              <a:t> </a:t>
            </a:r>
            <a:r>
              <a:rPr lang="en-US" sz="3600" dirty="0" smtClean="0"/>
              <a:t>-online </a:t>
            </a:r>
            <a:r>
              <a:rPr lang="en-US" sz="3600" dirty="0"/>
              <a:t>manual</a:t>
            </a:r>
            <a:endParaRPr lang="en-AU" dirty="0">
              <a:effectLst/>
              <a:latin typeface="Times" pitchFamily="-110" charset="0"/>
            </a:endParaRP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30708"/>
            <a:ext cx="8229600" cy="1600200"/>
          </a:xfrm>
        </p:spPr>
        <p:txBody>
          <a:bodyPr/>
          <a:lstStyle/>
          <a:p>
            <a:r>
              <a:rPr lang="en-US" dirty="0" smtClean="0"/>
              <a:t>Memory </a:t>
            </a:r>
            <a:r>
              <a:rPr lang="en-US" dirty="0" smtClean="0"/>
              <a:t>Segments</a:t>
            </a:r>
            <a:br>
              <a:rPr lang="en-US" dirty="0" smtClean="0"/>
            </a:br>
            <a:r>
              <a:rPr lang="en-US" sz="4000" dirty="0" smtClean="0"/>
              <a:t>--</a:t>
            </a:r>
            <a:r>
              <a:rPr lang="en-US" sz="4000" dirty="0" smtClean="0"/>
              <a:t>fixed size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ext segment</a:t>
            </a:r>
          </a:p>
          <a:p>
            <a:pPr lvl="1"/>
            <a:r>
              <a:rPr lang="en-US" dirty="0" smtClean="0"/>
              <a:t>EIP points to the instruction the processor is reading</a:t>
            </a:r>
          </a:p>
          <a:p>
            <a:pPr lvl="1"/>
            <a:r>
              <a:rPr lang="en-US" dirty="0" smtClean="0"/>
              <a:t>Read-only</a:t>
            </a:r>
          </a:p>
          <a:p>
            <a:pPr lvl="2"/>
            <a:r>
              <a:rPr lang="en-US" dirty="0" smtClean="0"/>
              <a:t>Writing is a violation</a:t>
            </a:r>
          </a:p>
          <a:p>
            <a:pPr lvl="2"/>
            <a:r>
              <a:rPr lang="en-US" dirty="0" smtClean="0"/>
              <a:t>Allow multiple executions</a:t>
            </a:r>
            <a:endParaRPr lang="en-US" dirty="0" smtClean="0"/>
          </a:p>
          <a:p>
            <a:r>
              <a:rPr lang="en-US" dirty="0"/>
              <a:t>d</a:t>
            </a:r>
            <a:r>
              <a:rPr lang="en-US" dirty="0" smtClean="0"/>
              <a:t>ata segment</a:t>
            </a:r>
          </a:p>
          <a:p>
            <a:pPr lvl="1"/>
            <a:r>
              <a:rPr lang="en-US" dirty="0" smtClean="0"/>
              <a:t>Initialized global and static variables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err="1" smtClean="0"/>
              <a:t>bss</a:t>
            </a:r>
            <a:r>
              <a:rPr lang="en-US" dirty="0" smtClean="0"/>
              <a:t> segment</a:t>
            </a:r>
          </a:p>
          <a:p>
            <a:pPr lvl="1"/>
            <a:r>
              <a:rPr lang="en-US" dirty="0"/>
              <a:t>Uninitialized global and static variables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236296" y="1628800"/>
            <a:ext cx="1524000" cy="4495800"/>
            <a:chOff x="6019800" y="1600200"/>
            <a:chExt cx="1524000" cy="4495800"/>
          </a:xfrm>
        </p:grpSpPr>
        <p:sp>
          <p:nvSpPr>
            <p:cNvPr id="6" name="Rectangle 9"/>
            <p:cNvSpPr>
              <a:spLocks noChangeArrowheads="1"/>
            </p:cNvSpPr>
            <p:nvPr/>
          </p:nvSpPr>
          <p:spPr bwMode="auto">
            <a:xfrm>
              <a:off x="6019800" y="1600200"/>
              <a:ext cx="1524000" cy="4495800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Rectangle 10"/>
            <p:cNvSpPr>
              <a:spLocks noChangeArrowheads="1"/>
            </p:cNvSpPr>
            <p:nvPr/>
          </p:nvSpPr>
          <p:spPr bwMode="auto">
            <a:xfrm>
              <a:off x="6019800" y="5791200"/>
              <a:ext cx="1524000" cy="304800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sz="2000"/>
                <a:t>OS</a:t>
              </a:r>
            </a:p>
          </p:txBody>
        </p:sp>
        <p:sp>
          <p:nvSpPr>
            <p:cNvPr id="8" name="Rectangle 11"/>
            <p:cNvSpPr>
              <a:spLocks noChangeArrowheads="1"/>
            </p:cNvSpPr>
            <p:nvPr/>
          </p:nvSpPr>
          <p:spPr bwMode="auto">
            <a:xfrm>
              <a:off x="6019800" y="3810000"/>
              <a:ext cx="1524000" cy="1981200"/>
            </a:xfrm>
            <a:prstGeom prst="rect">
              <a:avLst/>
            </a:prstGeom>
            <a:solidFill>
              <a:srgbClr val="99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Rectangle 13"/>
            <p:cNvSpPr>
              <a:spLocks noChangeArrowheads="1"/>
            </p:cNvSpPr>
            <p:nvPr/>
          </p:nvSpPr>
          <p:spPr bwMode="auto">
            <a:xfrm>
              <a:off x="6019800" y="5334000"/>
              <a:ext cx="1524000" cy="457200"/>
            </a:xfrm>
            <a:prstGeom prst="rect">
              <a:avLst/>
            </a:prstGeom>
            <a:solidFill>
              <a:srgbClr val="184B8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sz="2000"/>
                <a:t>Code</a:t>
              </a:r>
            </a:p>
          </p:txBody>
        </p:sp>
        <p:sp>
          <p:nvSpPr>
            <p:cNvPr id="10" name="Rectangle 15"/>
            <p:cNvSpPr>
              <a:spLocks noChangeArrowheads="1"/>
            </p:cNvSpPr>
            <p:nvPr/>
          </p:nvSpPr>
          <p:spPr bwMode="auto">
            <a:xfrm>
              <a:off x="6019800" y="4800600"/>
              <a:ext cx="1524000" cy="533400"/>
            </a:xfrm>
            <a:prstGeom prst="rect">
              <a:avLst/>
            </a:prstGeom>
            <a:gradFill rotWithShape="0">
              <a:gsLst>
                <a:gs pos="0">
                  <a:srgbClr val="99CCFF"/>
                </a:gs>
                <a:gs pos="100000">
                  <a:srgbClr val="184B81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sz="2000"/>
                <a:t>Data</a:t>
              </a:r>
              <a:endParaRPr lang="en-US"/>
            </a:p>
          </p:txBody>
        </p:sp>
        <p:sp>
          <p:nvSpPr>
            <p:cNvPr id="11" name="Rectangle 16"/>
            <p:cNvSpPr>
              <a:spLocks noChangeArrowheads="1"/>
            </p:cNvSpPr>
            <p:nvPr/>
          </p:nvSpPr>
          <p:spPr bwMode="auto">
            <a:xfrm>
              <a:off x="6019800" y="3810000"/>
              <a:ext cx="1524000" cy="304800"/>
            </a:xfrm>
            <a:prstGeom prst="rect">
              <a:avLst/>
            </a:prstGeom>
            <a:gradFill rotWithShape="0">
              <a:gsLst>
                <a:gs pos="0">
                  <a:srgbClr val="184B81"/>
                </a:gs>
                <a:gs pos="100000">
                  <a:srgbClr val="99CCFF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sz="2000"/>
                <a:t>Stack</a:t>
              </a:r>
            </a:p>
          </p:txBody>
        </p:sp>
        <p:sp>
          <p:nvSpPr>
            <p:cNvPr id="12" name="AutoShape 20"/>
            <p:cNvSpPr>
              <a:spLocks noChangeArrowheads="1"/>
            </p:cNvSpPr>
            <p:nvPr/>
          </p:nvSpPr>
          <p:spPr bwMode="auto">
            <a:xfrm>
              <a:off x="6629400" y="4572000"/>
              <a:ext cx="304800" cy="228600"/>
            </a:xfrm>
            <a:prstGeom prst="upArrow">
              <a:avLst>
                <a:gd name="adj1" fmla="val 50000"/>
                <a:gd name="adj2" fmla="val 47917"/>
              </a:avLst>
            </a:prstGeom>
            <a:solidFill>
              <a:srgbClr val="80808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AutoShape 21"/>
            <p:cNvSpPr>
              <a:spLocks noChangeArrowheads="1"/>
            </p:cNvSpPr>
            <p:nvPr/>
          </p:nvSpPr>
          <p:spPr bwMode="auto">
            <a:xfrm flipV="1">
              <a:off x="6629400" y="4114800"/>
              <a:ext cx="304800" cy="228600"/>
            </a:xfrm>
            <a:prstGeom prst="upArrow">
              <a:avLst>
                <a:gd name="adj1" fmla="val 50000"/>
                <a:gd name="adj2" fmla="val 47917"/>
              </a:avLst>
            </a:prstGeom>
            <a:solidFill>
              <a:srgbClr val="80808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Rectangle 22"/>
            <p:cNvSpPr>
              <a:spLocks noChangeArrowheads="1"/>
            </p:cNvSpPr>
            <p:nvPr/>
          </p:nvSpPr>
          <p:spPr bwMode="auto">
            <a:xfrm>
              <a:off x="6019800" y="1828800"/>
              <a:ext cx="1524000" cy="1981200"/>
            </a:xfrm>
            <a:prstGeom prst="rect">
              <a:avLst/>
            </a:prstGeom>
            <a:solidFill>
              <a:srgbClr val="D991FA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Rectangle 23"/>
            <p:cNvSpPr>
              <a:spLocks noChangeArrowheads="1"/>
            </p:cNvSpPr>
            <p:nvPr/>
          </p:nvSpPr>
          <p:spPr bwMode="auto">
            <a:xfrm>
              <a:off x="6019800" y="3352800"/>
              <a:ext cx="1524000" cy="457200"/>
            </a:xfrm>
            <a:prstGeom prst="rect">
              <a:avLst/>
            </a:prstGeom>
            <a:solidFill>
              <a:srgbClr val="8154D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sz="2000" dirty="0"/>
                <a:t>Code</a:t>
              </a:r>
            </a:p>
          </p:txBody>
        </p:sp>
        <p:sp>
          <p:nvSpPr>
            <p:cNvPr id="16" name="Rectangle 24"/>
            <p:cNvSpPr>
              <a:spLocks noChangeArrowheads="1"/>
            </p:cNvSpPr>
            <p:nvPr/>
          </p:nvSpPr>
          <p:spPr bwMode="auto">
            <a:xfrm>
              <a:off x="6019800" y="2819400"/>
              <a:ext cx="1524000" cy="533400"/>
            </a:xfrm>
            <a:prstGeom prst="rect">
              <a:avLst/>
            </a:prstGeom>
            <a:gradFill rotWithShape="0">
              <a:gsLst>
                <a:gs pos="0">
                  <a:srgbClr val="D991FA"/>
                </a:gs>
                <a:gs pos="100000">
                  <a:srgbClr val="8154D1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sz="2000"/>
                <a:t>Data</a:t>
              </a:r>
              <a:endParaRPr lang="en-US"/>
            </a:p>
          </p:txBody>
        </p:sp>
        <p:sp>
          <p:nvSpPr>
            <p:cNvPr id="17" name="Rectangle 25"/>
            <p:cNvSpPr>
              <a:spLocks noChangeArrowheads="1"/>
            </p:cNvSpPr>
            <p:nvPr/>
          </p:nvSpPr>
          <p:spPr bwMode="auto">
            <a:xfrm>
              <a:off x="6019800" y="1828800"/>
              <a:ext cx="1524000" cy="304800"/>
            </a:xfrm>
            <a:prstGeom prst="rect">
              <a:avLst/>
            </a:prstGeom>
            <a:gradFill rotWithShape="0">
              <a:gsLst>
                <a:gs pos="0">
                  <a:srgbClr val="8154D1"/>
                </a:gs>
                <a:gs pos="100000">
                  <a:srgbClr val="D991FA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sz="2000"/>
                <a:t>Stack</a:t>
              </a:r>
            </a:p>
          </p:txBody>
        </p:sp>
        <p:sp>
          <p:nvSpPr>
            <p:cNvPr id="18" name="AutoShape 26"/>
            <p:cNvSpPr>
              <a:spLocks noChangeArrowheads="1"/>
            </p:cNvSpPr>
            <p:nvPr/>
          </p:nvSpPr>
          <p:spPr bwMode="auto">
            <a:xfrm>
              <a:off x="6629400" y="2590800"/>
              <a:ext cx="304800" cy="228600"/>
            </a:xfrm>
            <a:prstGeom prst="upArrow">
              <a:avLst>
                <a:gd name="adj1" fmla="val 50000"/>
                <a:gd name="adj2" fmla="val 47917"/>
              </a:avLst>
            </a:prstGeom>
            <a:solidFill>
              <a:srgbClr val="80808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AutoShape 27"/>
            <p:cNvSpPr>
              <a:spLocks noChangeArrowheads="1"/>
            </p:cNvSpPr>
            <p:nvPr/>
          </p:nvSpPr>
          <p:spPr bwMode="auto">
            <a:xfrm flipV="1">
              <a:off x="6629400" y="2133600"/>
              <a:ext cx="304800" cy="228600"/>
            </a:xfrm>
            <a:prstGeom prst="upArrow">
              <a:avLst>
                <a:gd name="adj1" fmla="val 50000"/>
                <a:gd name="adj2" fmla="val 47917"/>
              </a:avLst>
            </a:prstGeom>
            <a:solidFill>
              <a:srgbClr val="80808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9103215"/>
      </p:ext>
    </p:extLst>
  </p:cSld>
  <p:clrMapOvr>
    <a:masterClrMapping/>
  </p:clrMapOvr>
  <p:transition xmlns:p14="http://schemas.microsoft.com/office/powerpoint/2010/main"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30708"/>
            <a:ext cx="8229600" cy="1600200"/>
          </a:xfrm>
        </p:spPr>
        <p:txBody>
          <a:bodyPr/>
          <a:lstStyle/>
          <a:p>
            <a:r>
              <a:rPr lang="en-US" dirty="0" smtClean="0"/>
              <a:t>Memory </a:t>
            </a:r>
            <a:r>
              <a:rPr lang="en-US" dirty="0" smtClean="0"/>
              <a:t>Segments</a:t>
            </a:r>
            <a:br>
              <a:rPr lang="en-US" dirty="0" smtClean="0"/>
            </a:br>
            <a:r>
              <a:rPr lang="en-US" sz="4000" dirty="0" smtClean="0"/>
              <a:t>--variable </a:t>
            </a:r>
            <a:r>
              <a:rPr lang="en-US" sz="4000" dirty="0" smtClean="0"/>
              <a:t>size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</a:t>
            </a:r>
            <a:r>
              <a:rPr lang="en-US" dirty="0" smtClean="0"/>
              <a:t>eap </a:t>
            </a:r>
            <a:r>
              <a:rPr lang="en-US" dirty="0" smtClean="0"/>
              <a:t>segment</a:t>
            </a:r>
          </a:p>
          <a:p>
            <a:pPr lvl="1"/>
            <a:r>
              <a:rPr lang="en-US" dirty="0" smtClean="0"/>
              <a:t>Programmer reserves and free memory on the fly</a:t>
            </a:r>
          </a:p>
          <a:p>
            <a:pPr lvl="1"/>
            <a:r>
              <a:rPr lang="en-US" dirty="0" smtClean="0"/>
              <a:t>Grows to higher addresses</a:t>
            </a:r>
          </a:p>
          <a:p>
            <a:r>
              <a:rPr lang="en-US" dirty="0" smtClean="0"/>
              <a:t>stack </a:t>
            </a:r>
            <a:r>
              <a:rPr lang="en-US" dirty="0" smtClean="0"/>
              <a:t>segment</a:t>
            </a:r>
          </a:p>
          <a:p>
            <a:pPr lvl="1"/>
            <a:r>
              <a:rPr lang="en-US" dirty="0" smtClean="0"/>
              <a:t>Contains stack frames</a:t>
            </a:r>
          </a:p>
          <a:p>
            <a:pPr lvl="1"/>
            <a:r>
              <a:rPr lang="en-US" dirty="0" smtClean="0"/>
              <a:t>Local variables</a:t>
            </a:r>
          </a:p>
          <a:p>
            <a:pPr lvl="1"/>
            <a:r>
              <a:rPr lang="en-US" dirty="0" smtClean="0"/>
              <a:t>Context of function calls</a:t>
            </a:r>
          </a:p>
          <a:p>
            <a:pPr lvl="1"/>
            <a:r>
              <a:rPr lang="en-US" dirty="0" smtClean="0"/>
              <a:t>ESP </a:t>
            </a:r>
            <a:r>
              <a:rPr lang="en-US" dirty="0"/>
              <a:t>points to the </a:t>
            </a:r>
            <a:r>
              <a:rPr lang="en-US" dirty="0" smtClean="0"/>
              <a:t>end</a:t>
            </a:r>
          </a:p>
          <a:p>
            <a:pPr lvl="1"/>
            <a:r>
              <a:rPr lang="en-US" dirty="0" smtClean="0"/>
              <a:t>Grows to lower addresses</a:t>
            </a:r>
            <a:endParaRPr lang="en-US" dirty="0"/>
          </a:p>
          <a:p>
            <a:r>
              <a:rPr lang="en-US" dirty="0"/>
              <a:t>s</a:t>
            </a:r>
            <a:r>
              <a:rPr lang="en-US" dirty="0" smtClean="0"/>
              <a:t>tack frame</a:t>
            </a:r>
          </a:p>
          <a:p>
            <a:pPr lvl="1"/>
            <a:r>
              <a:rPr lang="en-US" dirty="0" smtClean="0"/>
              <a:t>EBP(</a:t>
            </a:r>
            <a:r>
              <a:rPr lang="en-US" i="1" dirty="0" smtClean="0"/>
              <a:t>FP-frame pointer or LB-local base</a:t>
            </a:r>
            <a:r>
              <a:rPr lang="en-US" dirty="0" smtClean="0"/>
              <a:t>) points to the variable in the frame</a:t>
            </a:r>
          </a:p>
          <a:p>
            <a:pPr lvl="1"/>
            <a:r>
              <a:rPr lang="en-US" dirty="0" smtClean="0"/>
              <a:t>Function parameters</a:t>
            </a:r>
          </a:p>
          <a:p>
            <a:pPr lvl="1"/>
            <a:r>
              <a:rPr lang="en-US" dirty="0" smtClean="0"/>
              <a:t>Local variables</a:t>
            </a:r>
          </a:p>
          <a:p>
            <a:pPr lvl="1"/>
            <a:r>
              <a:rPr lang="en-US" dirty="0" smtClean="0"/>
              <a:t>Saved frame pointer (SFP) and return address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721067"/>
      </p:ext>
    </p:extLst>
  </p:cSld>
  <p:clrMapOvr>
    <a:masterClrMapping/>
  </p:clrMapOvr>
  <p:transition xmlns:p14="http://schemas.microsoft.com/office/powerpoint/2010/main"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tack Example</a:t>
            </a:r>
            <a:endParaRPr lang="en-US" dirty="0"/>
          </a:p>
        </p:txBody>
      </p:sp>
      <p:pic>
        <p:nvPicPr>
          <p:cNvPr id="5" name="Picture 4" descr="Screen Shot 2017-10-04 at 9.26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07" y="1844824"/>
            <a:ext cx="8644581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511446"/>
      </p:ext>
    </p:extLst>
  </p:cSld>
  <p:clrMapOvr>
    <a:masterClrMapping/>
  </p:clrMapOvr>
  <p:transition xmlns:p14="http://schemas.microsoft.com/office/powerpoint/2010/main"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Screen Shot 2017-10-05 at 9.06.47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99887264"/>
      </p:ext>
    </p:extLst>
  </p:cSld>
  <p:clrMapOvr>
    <a:masterClrMapping/>
  </p:clrMapOvr>
  <p:transition xmlns:p14="http://schemas.microsoft.com/office/powerpoint/2010/main"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Screen Shot 2017-10-05 at 9.08.33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5887185"/>
      </p:ext>
    </p:extLst>
  </p:cSld>
  <p:clrMapOvr>
    <a:masterClrMapping/>
  </p:clrMapOvr>
  <p:transition xmlns:p14="http://schemas.microsoft.com/office/powerpoint/2010/main"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6"/>
          <p:cNvSpPr>
            <a:spLocks noChangeArrowheads="1"/>
          </p:cNvSpPr>
          <p:nvPr/>
        </p:nvSpPr>
        <p:spPr bwMode="auto">
          <a:xfrm>
            <a:off x="3347864" y="3406552"/>
            <a:ext cx="2808312" cy="45449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 algn="ctr"/>
            <a:r>
              <a:rPr lang="en-US" sz="2000" dirty="0" smtClean="0"/>
              <a:t>b</a:t>
            </a:r>
            <a:endParaRPr lang="en-US" sz="2000" dirty="0"/>
          </a:p>
        </p:txBody>
      </p:sp>
      <p:sp>
        <p:nvSpPr>
          <p:cNvPr id="13" name="Rectangle 22"/>
          <p:cNvSpPr>
            <a:spLocks noChangeArrowheads="1"/>
          </p:cNvSpPr>
          <p:nvPr/>
        </p:nvSpPr>
        <p:spPr bwMode="auto">
          <a:xfrm>
            <a:off x="3347864" y="1425352"/>
            <a:ext cx="2808312" cy="423589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4" name="Rectangle 23"/>
          <p:cNvSpPr>
            <a:spLocks noChangeArrowheads="1"/>
          </p:cNvSpPr>
          <p:nvPr/>
        </p:nvSpPr>
        <p:spPr bwMode="auto">
          <a:xfrm>
            <a:off x="3347864" y="2949352"/>
            <a:ext cx="2808312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 algn="ctr"/>
            <a:r>
              <a:rPr lang="en-US" sz="2000" dirty="0" smtClean="0"/>
              <a:t>a</a:t>
            </a:r>
            <a:endParaRPr lang="en-US" sz="2000" dirty="0"/>
          </a:p>
        </p:txBody>
      </p:sp>
      <p:sp>
        <p:nvSpPr>
          <p:cNvPr id="15" name="Rectangle 24"/>
          <p:cNvSpPr>
            <a:spLocks noChangeArrowheads="1"/>
          </p:cNvSpPr>
          <p:nvPr/>
        </p:nvSpPr>
        <p:spPr bwMode="auto">
          <a:xfrm>
            <a:off x="3347864" y="2415952"/>
            <a:ext cx="2808312" cy="533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 algn="ctr"/>
            <a:r>
              <a:rPr lang="en-US" sz="2000" dirty="0" smtClean="0"/>
              <a:t>Return address (ret)</a:t>
            </a:r>
            <a:endParaRPr lang="en-US" dirty="0"/>
          </a:p>
        </p:txBody>
      </p:sp>
      <p:sp>
        <p:nvSpPr>
          <p:cNvPr id="16" name="Rectangle 25"/>
          <p:cNvSpPr>
            <a:spLocks noChangeArrowheads="1"/>
          </p:cNvSpPr>
          <p:nvPr/>
        </p:nvSpPr>
        <p:spPr bwMode="auto">
          <a:xfrm>
            <a:off x="3347864" y="1772816"/>
            <a:ext cx="2808312" cy="28803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 algn="ctr"/>
            <a:r>
              <a:rPr lang="en-US" sz="2000" dirty="0" smtClean="0"/>
              <a:t>flag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3995936" y="90872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Top of Stack</a:t>
            </a:r>
            <a:endParaRPr lang="en-US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4355976" y="1412776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Buffer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347864" y="2060848"/>
            <a:ext cx="2930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Saved frame pointer (SFP)</a:t>
            </a:r>
            <a:endParaRPr lang="en-US" dirty="0"/>
          </a:p>
        </p:txBody>
      </p:sp>
      <p:sp>
        <p:nvSpPr>
          <p:cNvPr id="23" name="Rectangle 16"/>
          <p:cNvSpPr>
            <a:spLocks noChangeArrowheads="1"/>
          </p:cNvSpPr>
          <p:nvPr/>
        </p:nvSpPr>
        <p:spPr bwMode="auto">
          <a:xfrm>
            <a:off x="3347864" y="3861048"/>
            <a:ext cx="2808312" cy="50405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 algn="ctr"/>
            <a:r>
              <a:rPr lang="en-US" sz="2000" dirty="0" smtClean="0"/>
              <a:t>c</a:t>
            </a:r>
            <a:endParaRPr lang="en-US" sz="2000" dirty="0"/>
          </a:p>
        </p:txBody>
      </p:sp>
      <p:sp>
        <p:nvSpPr>
          <p:cNvPr id="24" name="Rectangle 16"/>
          <p:cNvSpPr>
            <a:spLocks noChangeArrowheads="1"/>
          </p:cNvSpPr>
          <p:nvPr/>
        </p:nvSpPr>
        <p:spPr bwMode="auto">
          <a:xfrm>
            <a:off x="3347864" y="4365104"/>
            <a:ext cx="2808312" cy="45449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 algn="ctr"/>
            <a:r>
              <a:rPr lang="en-US" sz="2000" dirty="0" smtClean="0"/>
              <a:t>d</a:t>
            </a:r>
            <a:endParaRPr lang="en-US" sz="2000" dirty="0"/>
          </a:p>
        </p:txBody>
      </p:sp>
      <p:sp>
        <p:nvSpPr>
          <p:cNvPr id="25" name="TextBox 24"/>
          <p:cNvSpPr txBox="1"/>
          <p:nvPr/>
        </p:nvSpPr>
        <p:spPr>
          <a:xfrm>
            <a:off x="3563888" y="5157192"/>
            <a:ext cx="461665" cy="432048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26" name="AutoShape 26"/>
          <p:cNvSpPr>
            <a:spLocks noChangeArrowheads="1"/>
          </p:cNvSpPr>
          <p:nvPr/>
        </p:nvSpPr>
        <p:spPr bwMode="auto">
          <a:xfrm rot="16200000">
            <a:off x="6380584" y="2124473"/>
            <a:ext cx="271636" cy="576436"/>
          </a:xfrm>
          <a:prstGeom prst="upArrow">
            <a:avLst>
              <a:gd name="adj1" fmla="val 50000"/>
              <a:gd name="adj2" fmla="val 47917"/>
            </a:avLst>
          </a:prstGeom>
          <a:solidFill>
            <a:srgbClr val="808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804248" y="2204864"/>
            <a:ext cx="2301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Frame pointer (EBP)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259632" y="1412776"/>
            <a:ext cx="1737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Low addresses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331640" y="5229200"/>
            <a:ext cx="1788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 addresses</a:t>
            </a:r>
            <a:endParaRPr lang="en-US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3970784" cy="908720"/>
          </a:xfrm>
        </p:spPr>
        <p:txBody>
          <a:bodyPr/>
          <a:lstStyle/>
          <a:p>
            <a:r>
              <a:rPr lang="en-US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407191"/>
      </p:ext>
    </p:extLst>
  </p:cSld>
  <p:clrMapOvr>
    <a:masterClrMapping/>
  </p:clrMapOvr>
  <p:transition xmlns:p14="http://schemas.microsoft.com/office/powerpoint/2010/main"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</a:t>
            </a:r>
            <a:r>
              <a:rPr lang="en-US" dirty="0" err="1" smtClean="0"/>
              <a:t>gdb</a:t>
            </a:r>
            <a:r>
              <a:rPr lang="en-US" dirty="0" smtClean="0"/>
              <a:t>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Before you go for installation, check if you already have </a:t>
            </a:r>
            <a:r>
              <a:rPr lang="en-US" dirty="0" err="1"/>
              <a:t>gdb</a:t>
            </a:r>
            <a:r>
              <a:rPr lang="en-US" dirty="0"/>
              <a:t> installed on your Unix system by issuing the following command:</a:t>
            </a:r>
          </a:p>
          <a:p>
            <a:pPr marL="0" indent="0">
              <a:buNone/>
            </a:pPr>
            <a:r>
              <a:rPr lang="en-US" dirty="0" smtClean="0"/>
              <a:t>	$</a:t>
            </a:r>
            <a:r>
              <a:rPr lang="en-US" dirty="0" err="1" smtClean="0"/>
              <a:t>gdb</a:t>
            </a:r>
            <a:r>
              <a:rPr lang="en-US" dirty="0" smtClean="0"/>
              <a:t> -help </a:t>
            </a:r>
            <a:endParaRPr lang="en-US" dirty="0"/>
          </a:p>
          <a:p>
            <a:r>
              <a:rPr lang="en-US" dirty="0"/>
              <a:t>If GDB is installed, then it will display all the available options within your GDB. If GDB is not installed, then proceed for a fresh installation.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254119"/>
      </p:ext>
    </p:extLst>
  </p:cSld>
  <p:clrMapOvr>
    <a:masterClrMapping/>
  </p:clrMapOvr>
  <p:transition xmlns:p14="http://schemas.microsoft.com/office/powerpoint/2010/main"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ANSI-compliant C compiler (</a:t>
            </a:r>
            <a:r>
              <a:rPr lang="en-US" dirty="0" err="1"/>
              <a:t>gcc</a:t>
            </a:r>
            <a:r>
              <a:rPr lang="en-US" dirty="0"/>
              <a:t> </a:t>
            </a:r>
            <a:r>
              <a:rPr lang="en-US" dirty="0" smtClean="0"/>
              <a:t>is recommended </a:t>
            </a:r>
            <a:r>
              <a:rPr lang="en-US" dirty="0"/>
              <a:t>- note that </a:t>
            </a:r>
            <a:r>
              <a:rPr lang="en-US" dirty="0" err="1"/>
              <a:t>gdb</a:t>
            </a:r>
            <a:r>
              <a:rPr lang="en-US" dirty="0"/>
              <a:t> can debug codes generated by other compilers)</a:t>
            </a:r>
          </a:p>
          <a:p>
            <a:r>
              <a:rPr lang="en-US" dirty="0"/>
              <a:t>115 MB of free disk space is required on the partition on which you're going to build </a:t>
            </a:r>
            <a:r>
              <a:rPr lang="en-US" dirty="0" err="1"/>
              <a:t>gdb</a:t>
            </a:r>
            <a:r>
              <a:rPr lang="en-US" dirty="0"/>
              <a:t>.</a:t>
            </a:r>
          </a:p>
          <a:p>
            <a:r>
              <a:rPr lang="en-US" dirty="0"/>
              <a:t>20 MB of free disk space is required on the partition on which you're going to install </a:t>
            </a:r>
            <a:r>
              <a:rPr lang="en-US" dirty="0" err="1"/>
              <a:t>gdb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050002"/>
      </p:ext>
    </p:extLst>
  </p:cSld>
  <p:clrMapOvr>
    <a:masterClrMapping/>
  </p:clrMapOvr>
  <p:transition xmlns:p14="http://schemas.microsoft.com/office/powerpoint/2010/main"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following command to install </a:t>
            </a:r>
            <a:r>
              <a:rPr lang="en-US" dirty="0" err="1"/>
              <a:t>gdb</a:t>
            </a:r>
            <a:r>
              <a:rPr lang="en-US" dirty="0"/>
              <a:t> on </a:t>
            </a:r>
            <a:r>
              <a:rPr lang="en-US" dirty="0" err="1"/>
              <a:t>linux</a:t>
            </a:r>
            <a:r>
              <a:rPr lang="en-US" dirty="0"/>
              <a:t> machine.</a:t>
            </a:r>
          </a:p>
          <a:p>
            <a:pPr marL="0" indent="0">
              <a:buNone/>
            </a:pPr>
            <a:r>
              <a:rPr lang="en-US" dirty="0" smtClean="0"/>
              <a:t>	$ </a:t>
            </a:r>
            <a:r>
              <a:rPr lang="en-US" dirty="0" err="1"/>
              <a:t>sudo</a:t>
            </a:r>
            <a:r>
              <a:rPr lang="en-US" dirty="0"/>
              <a:t> apt-get install libc6-dbg </a:t>
            </a:r>
            <a:r>
              <a:rPr lang="en-US" dirty="0" err="1"/>
              <a:t>gdb</a:t>
            </a:r>
            <a:r>
              <a:rPr lang="en-US" dirty="0"/>
              <a:t> </a:t>
            </a:r>
            <a:r>
              <a:rPr lang="en-US" dirty="0" err="1"/>
              <a:t>valgrind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913637"/>
      </p:ext>
    </p:extLst>
  </p:cSld>
  <p:clrMapOvr>
    <a:masterClrMapping/>
  </p:clrMapOvr>
  <p:transition xmlns:p14="http://schemas.microsoft.com/office/powerpoint/2010/main"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Compile a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Normally, you would compile a program like: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gcc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[flags] &lt;source files&gt; -o &lt;output file&gt;</a:t>
            </a:r>
          </a:p>
          <a:p>
            <a:pPr lvl="1"/>
            <a:r>
              <a:rPr lang="en-US" dirty="0"/>
              <a:t> For example: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>
                <a:solidFill>
                  <a:srgbClr val="FFE947"/>
                </a:solidFill>
              </a:rPr>
              <a:t>gcc</a:t>
            </a:r>
            <a:r>
              <a:rPr lang="en-US" dirty="0" smtClean="0">
                <a:solidFill>
                  <a:srgbClr val="FFE947"/>
                </a:solidFill>
              </a:rPr>
              <a:t> prog1</a:t>
            </a:r>
            <a:r>
              <a:rPr lang="en-US" dirty="0">
                <a:solidFill>
                  <a:srgbClr val="FFE947"/>
                </a:solidFill>
              </a:rPr>
              <a:t>.c -o prog1.x</a:t>
            </a:r>
          </a:p>
          <a:p>
            <a:r>
              <a:rPr lang="en-US" dirty="0"/>
              <a:t>Now you add a </a:t>
            </a:r>
            <a:r>
              <a:rPr lang="en-US" dirty="0">
                <a:solidFill>
                  <a:srgbClr val="FF0000"/>
                </a:solidFill>
              </a:rPr>
              <a:t>-g </a:t>
            </a:r>
            <a:r>
              <a:rPr lang="en-US" dirty="0"/>
              <a:t>option to enable built-in debugging support</a:t>
            </a:r>
          </a:p>
          <a:p>
            <a:pPr marL="0" indent="0">
              <a:buNone/>
            </a:pPr>
            <a:r>
              <a:rPr lang="en-US" dirty="0" smtClean="0"/>
              <a:t>	(</a:t>
            </a:r>
            <a:r>
              <a:rPr lang="en-US" dirty="0"/>
              <a:t>which </a:t>
            </a:r>
            <a:r>
              <a:rPr lang="en-US" dirty="0" err="1"/>
              <a:t>gdb</a:t>
            </a:r>
            <a:r>
              <a:rPr lang="en-US" dirty="0"/>
              <a:t> needs):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gcc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[other flags] </a:t>
            </a:r>
            <a:r>
              <a:rPr lang="en-US" dirty="0">
                <a:solidFill>
                  <a:srgbClr val="FF0000"/>
                </a:solidFill>
              </a:rPr>
              <a:t>-g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&lt;source files&gt; -o &lt;output file&gt;</a:t>
            </a:r>
          </a:p>
          <a:p>
            <a:pPr lvl="1"/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>
                <a:solidFill>
                  <a:srgbClr val="FFE947"/>
                </a:solidFill>
              </a:rPr>
              <a:t>gcc</a:t>
            </a:r>
            <a:r>
              <a:rPr lang="en-US" dirty="0" smtClean="0">
                <a:solidFill>
                  <a:srgbClr val="FFE947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-</a:t>
            </a:r>
            <a:r>
              <a:rPr lang="en-US" dirty="0">
                <a:solidFill>
                  <a:srgbClr val="FF0000"/>
                </a:solidFill>
              </a:rPr>
              <a:t>g </a:t>
            </a:r>
            <a:r>
              <a:rPr lang="en-US" dirty="0">
                <a:solidFill>
                  <a:srgbClr val="FFE947"/>
                </a:solidFill>
              </a:rPr>
              <a:t>prog1.c -o prog1.x</a:t>
            </a:r>
          </a:p>
        </p:txBody>
      </p:sp>
    </p:spTree>
    <p:extLst>
      <p:ext uri="{BB962C8B-B14F-4D97-AF65-F5344CB8AC3E}">
        <p14:creationId xmlns:p14="http://schemas.microsoft.com/office/powerpoint/2010/main" val="1184804029"/>
      </p:ext>
    </p:extLst>
  </p:cSld>
  <p:clrMapOvr>
    <a:masterClrMapping/>
  </p:clrMapOvr>
  <p:transition xmlns:p14="http://schemas.microsoft.com/office/powerpoint/2010/main"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Just try “</a:t>
            </a:r>
            <a:r>
              <a:rPr lang="en-US" dirty="0" err="1"/>
              <a:t>gdb</a:t>
            </a:r>
            <a:r>
              <a:rPr lang="en-US" dirty="0"/>
              <a:t> ” or “</a:t>
            </a:r>
            <a:r>
              <a:rPr lang="en-US" dirty="0" err="1"/>
              <a:t>gdb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prog1.x </a:t>
            </a:r>
            <a:r>
              <a:rPr lang="en-US" dirty="0"/>
              <a:t>.” You’ll get a prompt that </a:t>
            </a:r>
            <a:r>
              <a:rPr lang="en-US" dirty="0" smtClean="0"/>
              <a:t>looks like </a:t>
            </a:r>
            <a:r>
              <a:rPr lang="en-US" dirty="0"/>
              <a:t>this: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mr-IN" dirty="0" smtClean="0"/>
              <a:t>(</a:t>
            </a:r>
            <a:r>
              <a:rPr lang="mr-IN" dirty="0"/>
              <a:t>gdb)</a:t>
            </a:r>
          </a:p>
          <a:p>
            <a:r>
              <a:rPr lang="en-US" dirty="0"/>
              <a:t>If you didn’t specify a program to debug, you’ll have to load it </a:t>
            </a:r>
            <a:r>
              <a:rPr lang="en-US" dirty="0" smtClean="0"/>
              <a:t>in now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smtClean="0"/>
              <a:t>	(</a:t>
            </a:r>
            <a:r>
              <a:rPr lang="en-US" dirty="0" err="1"/>
              <a:t>gdb</a:t>
            </a:r>
            <a:r>
              <a:rPr lang="en-US" dirty="0"/>
              <a:t>) file </a:t>
            </a:r>
            <a:r>
              <a:rPr lang="en-US" dirty="0">
                <a:solidFill>
                  <a:srgbClr val="FF0000"/>
                </a:solidFill>
              </a:rPr>
              <a:t>prog1.x</a:t>
            </a:r>
          </a:p>
          <a:p>
            <a:r>
              <a:rPr lang="en-US" dirty="0"/>
              <a:t>Here, </a:t>
            </a:r>
            <a:r>
              <a:rPr lang="en-US" dirty="0">
                <a:solidFill>
                  <a:srgbClr val="FF0000"/>
                </a:solidFill>
              </a:rPr>
              <a:t>prog1.x </a:t>
            </a:r>
            <a:r>
              <a:rPr lang="en-US" dirty="0"/>
              <a:t>is the program you want to load, and “file” is </a:t>
            </a:r>
            <a:r>
              <a:rPr lang="en-US" dirty="0" smtClean="0"/>
              <a:t>the command </a:t>
            </a:r>
            <a:r>
              <a:rPr lang="en-US" dirty="0"/>
              <a:t>to load it.</a:t>
            </a:r>
          </a:p>
        </p:txBody>
      </p:sp>
    </p:spTree>
    <p:extLst>
      <p:ext uri="{BB962C8B-B14F-4D97-AF65-F5344CB8AC3E}">
        <p14:creationId xmlns:p14="http://schemas.microsoft.com/office/powerpoint/2010/main" val="1281519421"/>
      </p:ext>
    </p:extLst>
  </p:cSld>
  <p:clrMapOvr>
    <a:masterClrMapping/>
  </p:clrMapOvr>
  <p:transition xmlns:p14="http://schemas.microsoft.com/office/powerpoint/2010/main"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 </a:t>
            </a:r>
            <a:r>
              <a:rPr lang="en-US" dirty="0" err="1"/>
              <a:t>gdb</a:t>
            </a:r>
            <a:r>
              <a:rPr lang="en-US" dirty="0"/>
              <a:t> has an interactive shell, much like the one you use as soon </a:t>
            </a:r>
            <a:r>
              <a:rPr lang="en-US" dirty="0" smtClean="0"/>
              <a:t>as you </a:t>
            </a:r>
            <a:r>
              <a:rPr lang="en-US" dirty="0"/>
              <a:t>log into the </a:t>
            </a:r>
            <a:r>
              <a:rPr lang="en-US" dirty="0" err="1"/>
              <a:t>linux</a:t>
            </a:r>
            <a:r>
              <a:rPr lang="en-US" dirty="0"/>
              <a:t> grace machines. It can recall history with </a:t>
            </a:r>
            <a:r>
              <a:rPr lang="en-US" dirty="0" smtClean="0"/>
              <a:t>the arrow </a:t>
            </a:r>
            <a:r>
              <a:rPr lang="en-US" dirty="0"/>
              <a:t>keys, auto-complete words (most of the time) with the </a:t>
            </a:r>
            <a:r>
              <a:rPr lang="en-US" dirty="0" smtClean="0"/>
              <a:t>TAB key</a:t>
            </a:r>
            <a:r>
              <a:rPr lang="en-US" dirty="0"/>
              <a:t>, and has other nice features.</a:t>
            </a:r>
          </a:p>
          <a:p>
            <a:r>
              <a:rPr lang="en-US" dirty="0"/>
              <a:t>Tip</a:t>
            </a:r>
          </a:p>
          <a:p>
            <a:pPr marL="0" indent="0">
              <a:buNone/>
            </a:pPr>
            <a:r>
              <a:rPr lang="en-US" dirty="0" smtClean="0"/>
              <a:t>	If </a:t>
            </a:r>
            <a:r>
              <a:rPr lang="en-US" dirty="0"/>
              <a:t>you’re ever confused about a command or just want </a:t>
            </a:r>
            <a:r>
              <a:rPr lang="en-US" dirty="0" smtClean="0"/>
              <a:t>more information</a:t>
            </a:r>
            <a:r>
              <a:rPr lang="en-US" dirty="0"/>
              <a:t>, use the “help” command, with or without </a:t>
            </a:r>
            <a:r>
              <a:rPr lang="en-US" dirty="0" smtClean="0"/>
              <a:t>an argument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smtClean="0"/>
              <a:t>	(</a:t>
            </a:r>
            <a:r>
              <a:rPr lang="en-US" dirty="0" err="1"/>
              <a:t>gdb</a:t>
            </a:r>
            <a:r>
              <a:rPr lang="en-US" dirty="0"/>
              <a:t>) help </a:t>
            </a:r>
            <a:r>
              <a:rPr lang="en-US" dirty="0">
                <a:solidFill>
                  <a:srgbClr val="FF0000"/>
                </a:solidFill>
              </a:rPr>
              <a:t>[command]</a:t>
            </a:r>
          </a:p>
          <a:p>
            <a:pPr marL="0" indent="0">
              <a:buNone/>
            </a:pPr>
            <a:r>
              <a:rPr lang="en-US" dirty="0"/>
              <a:t>You should get a nice description and maybe some more </a:t>
            </a:r>
            <a:r>
              <a:rPr lang="en-US" dirty="0" smtClean="0"/>
              <a:t>useful tidbits</a:t>
            </a:r>
            <a:r>
              <a:rPr lang="en-US" dirty="0"/>
              <a:t>. . 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229377"/>
      </p:ext>
    </p:extLst>
  </p:cSld>
  <p:clrMapOvr>
    <a:masterClrMapping/>
  </p:clrMapOvr>
  <p:transition xmlns:p14="http://schemas.microsoft.com/office/powerpoint/2010/main"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To run the program, just use:</a:t>
            </a:r>
          </a:p>
          <a:p>
            <a:pPr marL="0" indent="0">
              <a:buNone/>
            </a:pPr>
            <a:r>
              <a:rPr lang="en-US" dirty="0" smtClean="0"/>
              <a:t>	(</a:t>
            </a:r>
            <a:r>
              <a:rPr lang="en-US" dirty="0" err="1"/>
              <a:t>gdb</a:t>
            </a:r>
            <a:r>
              <a:rPr lang="en-US" dirty="0"/>
              <a:t>) run</a:t>
            </a:r>
          </a:p>
          <a:p>
            <a:r>
              <a:rPr lang="en-US" dirty="0"/>
              <a:t> This runs the </a:t>
            </a:r>
            <a:r>
              <a:rPr lang="en-US" dirty="0" smtClean="0"/>
              <a:t>program. 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it has no serious problems (i.e. the normal program </a:t>
            </a:r>
            <a:r>
              <a:rPr lang="en-US" dirty="0" smtClean="0"/>
              <a:t>didn’t get </a:t>
            </a:r>
            <a:r>
              <a:rPr lang="en-US" dirty="0"/>
              <a:t>a segmentation fault, etc.), the program should run </a:t>
            </a:r>
            <a:r>
              <a:rPr lang="en-US" dirty="0" smtClean="0"/>
              <a:t>fine here </a:t>
            </a:r>
            <a:r>
              <a:rPr lang="en-US" dirty="0"/>
              <a:t>too.</a:t>
            </a:r>
          </a:p>
          <a:p>
            <a:pPr lvl="1"/>
            <a:r>
              <a:rPr lang="en-US" dirty="0"/>
              <a:t>If the program did have issues, then you (should) get </a:t>
            </a:r>
            <a:r>
              <a:rPr lang="en-US" dirty="0" smtClean="0"/>
              <a:t>some useful </a:t>
            </a:r>
            <a:r>
              <a:rPr lang="en-US" dirty="0"/>
              <a:t>information like the line number where it crashed, </a:t>
            </a:r>
            <a:r>
              <a:rPr lang="en-US" dirty="0" smtClean="0"/>
              <a:t>and parameters </a:t>
            </a:r>
            <a:r>
              <a:rPr lang="en-US" dirty="0"/>
              <a:t>to the function that caused the error</a:t>
            </a:r>
            <a:r>
              <a:rPr lang="en-US" dirty="0" smtClean="0"/>
              <a:t>: </a:t>
            </a:r>
          </a:p>
          <a:p>
            <a:pPr marL="457200" lvl="1" indent="0">
              <a:buNone/>
            </a:pPr>
            <a:r>
              <a:rPr lang="en-US" dirty="0" smtClean="0"/>
              <a:t>Program </a:t>
            </a:r>
            <a:r>
              <a:rPr lang="en-US" dirty="0"/>
              <a:t>received signal SIGSEGV, Segmentation fault</a:t>
            </a:r>
            <a:r>
              <a:rPr lang="en-US" dirty="0" smtClean="0"/>
              <a:t>.0x0000000000400524 </a:t>
            </a:r>
            <a:r>
              <a:rPr lang="en-US" dirty="0"/>
              <a:t>in sum array region (</a:t>
            </a:r>
            <a:r>
              <a:rPr lang="en-US" dirty="0" err="1"/>
              <a:t>arr</a:t>
            </a:r>
            <a:r>
              <a:rPr lang="en-US" dirty="0"/>
              <a:t>=0x7fffc902a270, r1=2, c1=5</a:t>
            </a:r>
            <a:r>
              <a:rPr lang="en-US" dirty="0" smtClean="0"/>
              <a:t>, </a:t>
            </a:r>
            <a:r>
              <a:rPr lang="nb-NO" dirty="0" smtClean="0"/>
              <a:t>r2</a:t>
            </a:r>
            <a:r>
              <a:rPr lang="nb-NO" dirty="0"/>
              <a:t>=4, c2=6) at sum-array-region2.c:</a:t>
            </a:r>
            <a:r>
              <a:rPr lang="nb-NO" dirty="0" smtClean="0"/>
              <a:t>12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90419808"/>
      </p:ext>
    </p:extLst>
  </p:cSld>
  <p:clrMapOvr>
    <a:masterClrMapping/>
  </p:clrMapOvr>
  <p:transition xmlns:p14="http://schemas.microsoft.com/office/powerpoint/2010/main"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10778</TotalTime>
  <Words>1079</Words>
  <Application>Microsoft Macintosh PowerPoint</Application>
  <PresentationFormat>On-screen Show (4:3)</PresentationFormat>
  <Paragraphs>199</Paragraphs>
  <Slides>25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Executive</vt:lpstr>
      <vt:lpstr>PowerPoint Presentation</vt:lpstr>
      <vt:lpstr>What is gdb</vt:lpstr>
      <vt:lpstr>Check gdb installation</vt:lpstr>
      <vt:lpstr>Installation requirements</vt:lpstr>
      <vt:lpstr>Install</vt:lpstr>
      <vt:lpstr>Compile a program</vt:lpstr>
      <vt:lpstr>Start up</vt:lpstr>
      <vt:lpstr>help</vt:lpstr>
      <vt:lpstr>run</vt:lpstr>
      <vt:lpstr>Set breakpoints</vt:lpstr>
      <vt:lpstr>More breakpoints</vt:lpstr>
      <vt:lpstr>Continue and step</vt:lpstr>
      <vt:lpstr>More commands</vt:lpstr>
      <vt:lpstr>firstprog</vt:lpstr>
      <vt:lpstr>Demo</vt:lpstr>
      <vt:lpstr>Demo</vt:lpstr>
      <vt:lpstr>Registers</vt:lpstr>
      <vt:lpstr>Registers</vt:lpstr>
      <vt:lpstr>Registers</vt:lpstr>
      <vt:lpstr>Memory Segments --fixed size</vt:lpstr>
      <vt:lpstr>Memory Segments --variable size</vt:lpstr>
      <vt:lpstr>Stack Example</vt:lpstr>
      <vt:lpstr>PowerPoint Presentation</vt:lpstr>
      <vt:lpstr>PowerPoint Presentation</vt:lpstr>
      <vt:lpstr>Demo</vt:lpstr>
    </vt:vector>
  </TitlesOfParts>
  <Manager/>
  <Company>Computer Science, UNSW@ADFA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11 Lecture Overheads</dc:subject>
  <dc:creator>Dr Lawrie Brown</dc:creator>
  <cp:keywords/>
  <dc:description/>
  <cp:lastModifiedBy>Vivian</cp:lastModifiedBy>
  <cp:revision>143</cp:revision>
  <dcterms:created xsi:type="dcterms:W3CDTF">2014-09-10T15:34:16Z</dcterms:created>
  <dcterms:modified xsi:type="dcterms:W3CDTF">2017-10-05T16:31:27Z</dcterms:modified>
  <cp:category/>
</cp:coreProperties>
</file>

<file path=docProps/thumbnail.jpeg>
</file>